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6858000" cx="9144000"/>
  <p:notesSz cx="6858000" cy="9144000"/>
  <p:embeddedFontLst>
    <p:embeddedFont>
      <p:font typeface="Cabin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01F8D4-4C0C-412B-8806-59EF65D8826D}">
  <a:tblStyle styleId="{4F01F8D4-4C0C-412B-8806-59EF65D88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Cabin-bold.fntdata"/><Relationship Id="rId30" Type="http://schemas.openxmlformats.org/officeDocument/2006/relationships/slide" Target="slides/slide23.xml"/><Relationship Id="rId74" Type="http://schemas.openxmlformats.org/officeDocument/2006/relationships/font" Target="fonts/Cabin-regular.fntdata"/><Relationship Id="rId33" Type="http://schemas.openxmlformats.org/officeDocument/2006/relationships/slide" Target="slides/slide26.xml"/><Relationship Id="rId77" Type="http://schemas.openxmlformats.org/officeDocument/2006/relationships/font" Target="fonts/Cabin-boldItalic.fntdata"/><Relationship Id="rId32" Type="http://schemas.openxmlformats.org/officeDocument/2006/relationships/slide" Target="slides/slide25.xml"/><Relationship Id="rId76" Type="http://schemas.openxmlformats.org/officeDocument/2006/relationships/font" Target="fonts/Cabin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adfcb9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44adfcb9b2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dfcb9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44adfcb9b2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4adfcb9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44adfcb9b2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4adfcb9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44adfcb9b2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5659344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456593447a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5659344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56593447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4adfcb9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44adfcb9b2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4adfcb9b2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44adfcb9b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44adfcb9b2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7f923d15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7f923d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4adfcb9b2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44adfcb9b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44adfcb9b2_0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4adfcb9b2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44adfcb9b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44adfcb9b2_0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4adfcb9b2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44adfcb9b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44adfcb9b2_0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d53d704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4d53d7042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d53d704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4d53d7042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d53d704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4d53d7042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d53d704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4d53d70425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d53d704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4d53d70425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7f923d15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7f923d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4adfcb9b2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44adfcb9b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44adfcb9b2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4adfcb9b2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44adfcb9b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44adfcb9b2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55cea6f4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455cea6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537" name="Google Shape;537;g455cea6f4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55cea6f4d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455cea6f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545" name="Google Shape;545;g455cea6f4d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55cea6f4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455cea6f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552" name="Google Shape;552;g455cea6f4d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5a3a8eb42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5a3a8eb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45a3a8eb42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87f923d15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87f923d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5a3a8eb42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5a3a8eb4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45a3a8eb42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5a3a8eb42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5a3a8eb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45a3a8eb42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5a3a8eb42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5a3a8eb4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45a3a8eb42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5a3a8eb42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5a3a8eb4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45a3a8eb42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5a3a8eb42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5a3a8eb4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45a3a8eb42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5a3a8eb42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45a3a8eb4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600" name="Google Shape;600;g45a3a8eb42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5a3a8eb42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45a3a8eb4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606" name="Google Shape;606;g45a3a8eb42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5a3a8eb42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45a3a8eb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613" name="Google Shape;613;g45a3a8eb42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5a3a8eb42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45a3a8eb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620" name="Google Shape;620;g45a3a8eb42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5a3a8eb42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45a3a8eb4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628" name="Google Shape;628;g45a3a8eb42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7f923d15_0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7f923d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5a3a8eb4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5a3a8eb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45a3a8eb4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5a3a8eb42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5a3a8eb4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45a3a8eb42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5a3a8eb42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5a3a8eb4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45a3a8eb42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5a3a8eb42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5a3a8eb4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45a3a8eb42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5a3a8eb4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5a3a8eb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45a3a8eb42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5a3a8eb42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5a3a8eb4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45a3a8eb42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5a3a8eb42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5a3a8eb4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45a3a8eb42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5a3a8eb42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5a3a8eb4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45a3a8eb42_0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5a3a8eb42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45a3a8eb4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45a3a8eb42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45a3a8eb42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45a3a8eb4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45a3a8eb4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7f923d15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7f923d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5a3a8eb4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5a3a8eb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45a3a8eb42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5a3a8eb42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5a3a8eb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45a3a8eb42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5a3a8eb42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5a3a8eb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45a3a8eb42_0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4adfcb9b2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44adfcb9b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724" name="Google Shape;724;g44adfcb9b2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731" name="Google Shape;73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adfcb9b2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44adfcb9b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of existing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A11 : ... &lt; 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 : 0 &lt;= ... &lt; 200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A13 : ... &gt;= 200 DM / salary assignments for at least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 : no checking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 in month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3: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history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A30 : no credits taken/ all credits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A31 : all credits at this bank paid back duly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A32 : existing credits paid back duly till now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A33 : delay in paying off in the past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A34 : critical account/ other credits existing (not at this bank)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A40 : car (new)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 : car (used)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A42 : furniture/equipment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A43 : radio/television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A44 : domestic appliances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A45 : repairs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A46 : education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A47 : (vacation - does not exist?)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A48 : retraining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A49 : business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A410 : others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5: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amount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Attibute 6: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account/bonds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A61 : ... &lt; 100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A62 : 100 &lt;= ... &lt; 500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A63 : 500 &lt;= ... &lt;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A64 : .. &gt;= 1000 DM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A65 : unknown/ no savings account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employment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A71 : unemployed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A72 : ... &lt; 1 year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A73 : 1 &lt;= ... &lt; 4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A74 : 4 &lt;= ... &lt;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A75 : .. &gt;= 7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Installment rate in percentage of disposable income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status and sex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A91 : male : divorced/separated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A92 : female : divorced/separated/married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A93 : 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A94 : male : married/widowed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A95 : female : single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debtors / guarantors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A102 : co-applicant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A103 : guarantor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11: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residence since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12: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A121 : real estate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A122 : if not A121 : building society savings agreement/ life insurance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A123 : if not A121/A122 : car or other, not in attribute 6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A124 : unknown / no property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13: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in years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14: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installment plans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A141 :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A142 : stores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A143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15: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A151 : rent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A152 : own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A153 : for free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16: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existing credits at this bank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17: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A171 : unemployed/ unskilled - non-resident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A172 : unskilled - resident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A173 : skilled employee / official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A174 : management/ self-employed/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qualified employee/ officer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18: (numerical)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people being liable to provide maintenance for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19: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Telephone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A191 : none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A192 : yes, registered under the customers name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20: (qualitative)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worker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A201 : yes </a:t>
            </a:r>
            <a:b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A202 : no </a:t>
            </a:r>
            <a:endParaRPr/>
          </a:p>
        </p:txBody>
      </p:sp>
      <p:sp>
        <p:nvSpPr>
          <p:cNvPr id="738" name="Google Shape;738;g44adfcb9b2_0_2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4adfcb9b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44adfcb9b2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4adfcb9b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44adfcb9b2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4adfcb9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44adfcb9b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8EDE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Machine Learning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in point">
  <p:cSld name="1_Case in point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-4825" y="5486400"/>
            <a:ext cx="8542400" cy="685800"/>
          </a:xfrm>
          <a:prstGeom prst="rect">
            <a:avLst/>
          </a:prstGeom>
          <a:gradFill>
            <a:gsLst>
              <a:gs pos="0">
                <a:srgbClr val="77787D"/>
              </a:gs>
              <a:gs pos="50000">
                <a:srgbClr val="ADAEB5"/>
              </a:gs>
              <a:gs pos="100000">
                <a:srgbClr val="CED0D8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-4825" y="5611813"/>
            <a:ext cx="8542400" cy="407987"/>
          </a:xfrm>
          <a:prstGeom prst="rect">
            <a:avLst/>
          </a:prstGeom>
          <a:gradFill>
            <a:gsLst>
              <a:gs pos="0">
                <a:srgbClr val="494A58"/>
              </a:gs>
              <a:gs pos="50000">
                <a:srgbClr val="6C6E81"/>
              </a:gs>
              <a:gs pos="100000">
                <a:srgbClr val="81849B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5037466" y="772886"/>
            <a:ext cx="160131" cy="315459"/>
          </a:xfrm>
          <a:prstGeom prst="rightArrow">
            <a:avLst>
              <a:gd fmla="val 50000" name="adj1"/>
              <a:gd fmla="val 201887" name="adj2"/>
            </a:avLst>
          </a:prstGeom>
          <a:solidFill>
            <a:srgbClr val="03A3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1023713" y="1164317"/>
            <a:ext cx="3929063" cy="47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1023713" y="758593"/>
            <a:ext cx="3929063" cy="2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3" type="body"/>
          </p:nvPr>
        </p:nvSpPr>
        <p:spPr>
          <a:xfrm>
            <a:off x="903515" y="2104328"/>
            <a:ext cx="4049262" cy="159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1"/>
          <p:cNvSpPr/>
          <p:nvPr>
            <p:ph idx="4" type="pic"/>
          </p:nvPr>
        </p:nvSpPr>
        <p:spPr>
          <a:xfrm>
            <a:off x="5690960" y="490538"/>
            <a:ext cx="2874963" cy="569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5" type="body"/>
          </p:nvPr>
        </p:nvSpPr>
        <p:spPr>
          <a:xfrm>
            <a:off x="903515" y="3864429"/>
            <a:ext cx="4049262" cy="1545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Coloumn Graph">
  <p:cSld name="Title of Coloumn Graph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457200" y="1532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2"/>
          <p:cNvSpPr/>
          <p:nvPr>
            <p:ph idx="2" type="chart"/>
          </p:nvPr>
        </p:nvSpPr>
        <p:spPr>
          <a:xfrm>
            <a:off x="460375" y="1509713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Bar Graph">
  <p:cSld name="Title of Bar Graph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57200" y="1532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3"/>
          <p:cNvSpPr/>
          <p:nvPr>
            <p:ph idx="2" type="chart"/>
          </p:nvPr>
        </p:nvSpPr>
        <p:spPr>
          <a:xfrm>
            <a:off x="460375" y="1509713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Pie Chart">
  <p:cSld name="Title of Pie Char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1532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4"/>
          <p:cNvSpPr/>
          <p:nvPr>
            <p:ph idx="2" type="chart"/>
          </p:nvPr>
        </p:nvSpPr>
        <p:spPr>
          <a:xfrm>
            <a:off x="460375" y="1509713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Pie Chart 2">
  <p:cSld name="Title of Pie Chart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57200" y="1532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5"/>
          <p:cNvSpPr/>
          <p:nvPr>
            <p:ph idx="2" type="chart"/>
          </p:nvPr>
        </p:nvSpPr>
        <p:spPr>
          <a:xfrm>
            <a:off x="460375" y="1509713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f Pie Chart 2">
  <p:cSld name="1_Title of Pie Chart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57200" y="1532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">
  <p:cSld name="4 Ico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355600" y="5858423"/>
            <a:ext cx="8432800" cy="550531"/>
          </a:xfrm>
          <a:prstGeom prst="ellipse">
            <a:avLst/>
          </a:prstGeom>
          <a:gradFill>
            <a:gsLst>
              <a:gs pos="0">
                <a:srgbClr val="080808">
                  <a:alpha val="29803"/>
                </a:srgbClr>
              </a:gs>
              <a:gs pos="100000">
                <a:srgbClr val="0040A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85078" y="4223431"/>
            <a:ext cx="1452108" cy="566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2832365" y="4223431"/>
            <a:ext cx="1452108" cy="566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4905665" y="4223431"/>
            <a:ext cx="1452108" cy="566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6884396" y="4223431"/>
            <a:ext cx="1452108" cy="566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60375" y="140024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s in Circle 2">
  <p:cSld name="Icons in Circle 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643450" y="1730903"/>
            <a:ext cx="3857101" cy="3857101"/>
          </a:xfrm>
          <a:prstGeom prst="ellipse">
            <a:avLst/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460375" y="140024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>
            <a:off x="2153393" y="2931726"/>
            <a:ext cx="957445" cy="957445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474131" y="3152631"/>
            <a:ext cx="2231528" cy="69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8"/>
          <p:cNvSpPr/>
          <p:nvPr/>
        </p:nvSpPr>
        <p:spPr>
          <a:xfrm>
            <a:off x="5956137" y="2931726"/>
            <a:ext cx="957445" cy="957445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093278" y="1338103"/>
            <a:ext cx="957445" cy="957445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093278" y="5126298"/>
            <a:ext cx="957445" cy="957445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3863878" y="953610"/>
            <a:ext cx="1416244" cy="32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3863878" y="6124845"/>
            <a:ext cx="1416244" cy="32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6998963" y="3232353"/>
            <a:ext cx="1416244" cy="32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body"/>
          </p:nvPr>
        </p:nvSpPr>
        <p:spPr>
          <a:xfrm>
            <a:off x="701622" y="3232353"/>
            <a:ext cx="1416244" cy="329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101" name="Google Shape;101;p19"/>
            <p:cNvSpPr/>
            <p:nvPr/>
          </p:nvSpPr>
          <p:spPr>
            <a:xfrm>
              <a:off x="743" y="2045"/>
              <a:ext cx="1267" cy="1938"/>
            </a:xfrm>
            <a:custGeom>
              <a:rect b="b" l="l" r="r" t="t"/>
              <a:pathLst>
                <a:path extrusionOk="0" h="2586" w="1692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703" y="2230"/>
              <a:ext cx="34" cy="28"/>
            </a:xfrm>
            <a:custGeom>
              <a:rect b="b" l="l" r="r" t="t"/>
              <a:pathLst>
                <a:path extrusionOk="0" h="38" w="46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1010" y="2353"/>
              <a:ext cx="39" cy="32"/>
            </a:xfrm>
            <a:custGeom>
              <a:rect b="b" l="l" r="r" t="t"/>
              <a:pathLst>
                <a:path extrusionOk="0" h="44" w="52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1792" y="2409"/>
              <a:ext cx="98" cy="74"/>
            </a:xfrm>
            <a:custGeom>
              <a:rect b="b" l="l" r="r" t="t"/>
              <a:pathLst>
                <a:path extrusionOk="0" h="98" w="131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318" y="2793"/>
              <a:ext cx="158" cy="84"/>
            </a:xfrm>
            <a:custGeom>
              <a:rect b="b" l="l" r="r" t="t"/>
              <a:pathLst>
                <a:path extrusionOk="0" h="112" w="2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448" y="2857"/>
              <a:ext cx="99" cy="41"/>
            </a:xfrm>
            <a:custGeom>
              <a:rect b="b" l="l" r="r" t="t"/>
              <a:pathLst>
                <a:path extrusionOk="0" h="54" w="133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553" y="2883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609" y="2886"/>
              <a:ext cx="12" cy="25"/>
            </a:xfrm>
            <a:custGeom>
              <a:rect b="b" l="l" r="r" t="t"/>
              <a:pathLst>
                <a:path extrusionOk="0" h="34" w="16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426" y="2040"/>
              <a:ext cx="180" cy="88"/>
            </a:xfrm>
            <a:custGeom>
              <a:rect b="b" l="l" r="r" t="t"/>
              <a:pathLst>
                <a:path extrusionOk="0" h="117" w="240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506" y="1999"/>
              <a:ext cx="146" cy="60"/>
            </a:xfrm>
            <a:custGeom>
              <a:rect b="b" l="l" r="r" t="t"/>
              <a:pathLst>
                <a:path extrusionOk="0" h="80" w="194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711" y="2069"/>
              <a:ext cx="233" cy="190"/>
            </a:xfrm>
            <a:custGeom>
              <a:rect b="b" l="l" r="r" t="t"/>
              <a:pathLst>
                <a:path extrusionOk="0" h="254" w="310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1709" y="1987"/>
              <a:ext cx="44" cy="37"/>
            </a:xfrm>
            <a:custGeom>
              <a:rect b="b" l="l" r="r" t="t"/>
              <a:pathLst>
                <a:path extrusionOk="0" h="50" w="59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1625" y="2057"/>
              <a:ext cx="65" cy="42"/>
            </a:xfrm>
            <a:custGeom>
              <a:rect b="b" l="l" r="r" t="t"/>
              <a:pathLst>
                <a:path extrusionOk="0" h="57" w="86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1693" y="2065"/>
              <a:ext cx="54" cy="25"/>
            </a:xfrm>
            <a:custGeom>
              <a:rect b="b" l="l" r="r" t="t"/>
              <a:pathLst>
                <a:path extrusionOk="0" h="34" w="73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664" y="2029"/>
              <a:ext cx="64" cy="34"/>
            </a:xfrm>
            <a:custGeom>
              <a:rect b="b" l="l" r="r" t="t"/>
              <a:pathLst>
                <a:path extrusionOk="0" h="45" w="8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637" y="1997"/>
              <a:ext cx="44" cy="24"/>
            </a:xfrm>
            <a:custGeom>
              <a:rect b="b" l="l" r="r" t="t"/>
              <a:pathLst>
                <a:path extrusionOk="0" h="31" w="58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751" y="2000"/>
              <a:ext cx="114" cy="77"/>
            </a:xfrm>
            <a:custGeom>
              <a:rect b="b" l="l" r="r" t="t"/>
              <a:pathLst>
                <a:path extrusionOk="0" h="102" w="15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664" y="2245"/>
              <a:ext cx="25" cy="15"/>
            </a:xfrm>
            <a:custGeom>
              <a:rect b="b" l="l" r="r" t="t"/>
              <a:pathLst>
                <a:path extrusionOk="0" h="20" w="34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421" y="2756"/>
              <a:ext cx="16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424" y="2781"/>
              <a:ext cx="16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1628" y="2913"/>
              <a:ext cx="15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1752" y="2429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1652" y="2224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717" y="2045"/>
              <a:ext cx="39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1780" y="2153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1796" y="1951"/>
              <a:ext cx="696" cy="346"/>
            </a:xfrm>
            <a:custGeom>
              <a:rect b="b" l="l" r="r" t="t"/>
              <a:pathLst>
                <a:path extrusionOk="0" h="462" w="929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009" y="2135"/>
              <a:ext cx="39" cy="24"/>
            </a:xfrm>
            <a:custGeom>
              <a:rect b="b" l="l" r="r" t="t"/>
              <a:pathLst>
                <a:path extrusionOk="0" h="32" w="5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292" y="2201"/>
              <a:ext cx="128" cy="54"/>
            </a:xfrm>
            <a:custGeom>
              <a:rect b="b" l="l" r="r" t="t"/>
              <a:pathLst>
                <a:path extrusionOk="0" h="72" w="1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2393" y="2038"/>
              <a:ext cx="39" cy="24"/>
            </a:xfrm>
            <a:custGeom>
              <a:rect b="b" l="l" r="r" t="t"/>
              <a:pathLst>
                <a:path extrusionOk="0" h="32" w="5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662" y="2006"/>
              <a:ext cx="155" cy="63"/>
            </a:xfrm>
            <a:custGeom>
              <a:rect b="b" l="l" r="r" t="t"/>
              <a:pathLst>
                <a:path extrusionOk="0" h="85" w="206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759" y="2039"/>
              <a:ext cx="48" cy="21"/>
            </a:xfrm>
            <a:custGeom>
              <a:rect b="b" l="l" r="r" t="t"/>
              <a:pathLst>
                <a:path extrusionOk="0" h="28" w="64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467" y="2311"/>
              <a:ext cx="109" cy="132"/>
            </a:xfrm>
            <a:custGeom>
              <a:rect b="b" l="l" r="r" t="t"/>
              <a:pathLst>
                <a:path extrusionOk="0" h="176" w="14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413" y="2359"/>
              <a:ext cx="69" cy="68"/>
            </a:xfrm>
            <a:custGeom>
              <a:rect b="b" l="l" r="r" t="t"/>
              <a:pathLst>
                <a:path extrusionOk="0" h="92" w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4099" y="3502"/>
              <a:ext cx="474" cy="495"/>
            </a:xfrm>
            <a:custGeom>
              <a:rect b="b" l="l" r="r" t="t"/>
              <a:pathLst>
                <a:path extrusionOk="0" h="660" w="633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4246" y="3241"/>
              <a:ext cx="319" cy="210"/>
            </a:xfrm>
            <a:custGeom>
              <a:rect b="b" l="l" r="r" t="t"/>
              <a:pathLst>
                <a:path extrusionOk="0" h="280" w="426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255" y="3243"/>
              <a:ext cx="311" cy="211"/>
            </a:xfrm>
            <a:custGeom>
              <a:rect b="b" l="l" r="r" t="t"/>
              <a:pathLst>
                <a:path extrusionOk="0" h="282" w="416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4485" y="4013"/>
              <a:ext cx="45" cy="58"/>
            </a:xfrm>
            <a:custGeom>
              <a:rect b="b" l="l" r="r" t="t"/>
              <a:pathLst>
                <a:path extrusionOk="0" h="78" w="60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4621" y="3923"/>
              <a:ext cx="164" cy="85"/>
            </a:xfrm>
            <a:custGeom>
              <a:rect b="b" l="l" r="r" t="t"/>
              <a:pathLst>
                <a:path extrusionOk="0" h="113" w="219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4791" y="3873"/>
              <a:ext cx="104" cy="92"/>
            </a:xfrm>
            <a:custGeom>
              <a:rect b="b" l="l" r="r" t="t"/>
              <a:pathLst>
                <a:path extrusionOk="0" h="122" w="139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846" y="3832"/>
              <a:ext cx="37" cy="26"/>
            </a:xfrm>
            <a:custGeom>
              <a:rect b="b" l="l" r="r" t="t"/>
              <a:pathLst>
                <a:path extrusionOk="0" h="35" w="49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123" y="3346"/>
              <a:ext cx="123" cy="201"/>
            </a:xfrm>
            <a:custGeom>
              <a:rect b="b" l="l" r="r" t="t"/>
              <a:pathLst>
                <a:path extrusionOk="0" h="268" w="164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655" y="3034"/>
              <a:ext cx="49" cy="61"/>
            </a:xfrm>
            <a:custGeom>
              <a:rect b="b" l="l" r="r" t="t"/>
              <a:pathLst>
                <a:path extrusionOk="0" h="81" w="66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988" y="3100"/>
              <a:ext cx="111" cy="183"/>
            </a:xfrm>
            <a:custGeom>
              <a:rect b="b" l="l" r="r" t="t"/>
              <a:pathLst>
                <a:path extrusionOk="0" h="244" w="148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894" y="3043"/>
              <a:ext cx="72" cy="137"/>
            </a:xfrm>
            <a:custGeom>
              <a:rect b="b" l="l" r="r" t="t"/>
              <a:pathLst>
                <a:path extrusionOk="0" h="183" w="96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943" y="3153"/>
              <a:ext cx="40" cy="131"/>
            </a:xfrm>
            <a:custGeom>
              <a:rect b="b" l="l" r="r" t="t"/>
              <a:pathLst>
                <a:path extrusionOk="0" h="175" w="54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988" y="3290"/>
              <a:ext cx="65" cy="54"/>
            </a:xfrm>
            <a:custGeom>
              <a:rect b="b" l="l" r="r" t="t"/>
              <a:pathLst>
                <a:path extrusionOk="0" h="73" w="86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4092" y="3195"/>
              <a:ext cx="83" cy="117"/>
            </a:xfrm>
            <a:custGeom>
              <a:rect b="b" l="l" r="r" t="t"/>
              <a:pathLst>
                <a:path extrusionOk="0" h="156" w="111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4064" y="2777"/>
              <a:ext cx="22" cy="71"/>
            </a:xfrm>
            <a:custGeom>
              <a:rect b="b" l="l" r="r" t="t"/>
              <a:pathLst>
                <a:path extrusionOk="0" h="94" w="30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078" y="2896"/>
              <a:ext cx="61" cy="118"/>
            </a:xfrm>
            <a:custGeom>
              <a:rect b="b" l="l" r="r" t="t"/>
              <a:pathLst>
                <a:path extrusionOk="0" h="158" w="81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121" y="3052"/>
              <a:ext cx="64" cy="79"/>
            </a:xfrm>
            <a:custGeom>
              <a:rect b="b" l="l" r="r" t="t"/>
              <a:pathLst>
                <a:path extrusionOk="0" h="105" w="8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4197" y="3193"/>
              <a:ext cx="29" cy="49"/>
            </a:xfrm>
            <a:custGeom>
              <a:rect b="b" l="l" r="r" t="t"/>
              <a:pathLst>
                <a:path extrusionOk="0" h="66" w="38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181" y="3275"/>
              <a:ext cx="18" cy="17"/>
            </a:xfrm>
            <a:custGeom>
              <a:rect b="b" l="l" r="r" t="t"/>
              <a:pathLst>
                <a:path extrusionOk="0" h="23" w="24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208" y="3265"/>
              <a:ext cx="45" cy="37"/>
            </a:xfrm>
            <a:custGeom>
              <a:rect b="b" l="l" r="r" t="t"/>
              <a:pathLst>
                <a:path extrusionOk="0" h="49" w="60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277" y="3335"/>
              <a:ext cx="24" cy="33"/>
            </a:xfrm>
            <a:custGeom>
              <a:rect b="b" l="l" r="r" t="t"/>
              <a:pathLst>
                <a:path extrusionOk="0" h="44" w="32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4544" y="3293"/>
              <a:ext cx="46" cy="47"/>
            </a:xfrm>
            <a:custGeom>
              <a:rect b="b" l="l" r="r" t="t"/>
              <a:pathLst>
                <a:path extrusionOk="0" h="63" w="61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147" y="3352"/>
              <a:ext cx="46" cy="50"/>
            </a:xfrm>
            <a:custGeom>
              <a:rect b="b" l="l" r="r" t="t"/>
              <a:pathLst>
                <a:path extrusionOk="0" h="67" w="61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098" y="3371"/>
              <a:ext cx="32" cy="27"/>
            </a:xfrm>
            <a:custGeom>
              <a:rect b="b" l="l" r="r" t="t"/>
              <a:pathLst>
                <a:path extrusionOk="0" h="36" w="43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077" y="3342"/>
              <a:ext cx="24" cy="31"/>
            </a:xfrm>
            <a:custGeom>
              <a:rect b="b" l="l" r="r" t="t"/>
              <a:pathLst>
                <a:path extrusionOk="0" h="41" w="32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4111" y="3353"/>
              <a:ext cx="34" cy="24"/>
            </a:xfrm>
            <a:custGeom>
              <a:rect b="b" l="l" r="r" t="t"/>
              <a:pathLst>
                <a:path extrusionOk="0" h="32" w="45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4062" y="3021"/>
              <a:ext cx="27" cy="55"/>
            </a:xfrm>
            <a:custGeom>
              <a:rect b="b" l="l" r="r" t="t"/>
              <a:pathLst>
                <a:path extrusionOk="0" h="74" w="35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4113" y="3012"/>
              <a:ext cx="19" cy="55"/>
            </a:xfrm>
            <a:custGeom>
              <a:rect b="b" l="l" r="r" t="t"/>
              <a:pathLst>
                <a:path extrusionOk="0" h="73" w="25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4135" y="2995"/>
              <a:ext cx="10" cy="25"/>
            </a:xfrm>
            <a:custGeom>
              <a:rect b="b" l="l" r="r" t="t"/>
              <a:pathLst>
                <a:path extrusionOk="0" h="33" w="14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4145" y="3007"/>
              <a:ext cx="21" cy="48"/>
            </a:xfrm>
            <a:custGeom>
              <a:rect b="b" l="l" r="r" t="t"/>
              <a:pathLst>
                <a:path extrusionOk="0" h="64" w="28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3876" y="3076"/>
              <a:ext cx="12" cy="27"/>
            </a:xfrm>
            <a:custGeom>
              <a:rect b="b" l="l" r="r" t="t"/>
              <a:pathLst>
                <a:path extrusionOk="0" h="36" w="1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866" y="3053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3862" y="3035"/>
              <a:ext cx="12" cy="14"/>
            </a:xfrm>
            <a:custGeom>
              <a:rect b="b" l="l" r="r" t="t"/>
              <a:pathLst>
                <a:path extrusionOk="0" h="19" w="16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850" y="2995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852" y="3020"/>
              <a:ext cx="16" cy="13"/>
            </a:xfrm>
            <a:custGeom>
              <a:rect b="b" l="l" r="r" t="t"/>
              <a:pathLst>
                <a:path extrusionOk="0" h="18" w="22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688" y="3643"/>
              <a:ext cx="45" cy="60"/>
            </a:xfrm>
            <a:custGeom>
              <a:rect b="b" l="l" r="r" t="t"/>
              <a:pathLst>
                <a:path extrusionOk="0" h="81" w="60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4919" y="3594"/>
              <a:ext cx="53" cy="46"/>
            </a:xfrm>
            <a:custGeom>
              <a:rect b="b" l="l" r="r" t="t"/>
              <a:pathLst>
                <a:path extrusionOk="0" h="61" w="7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4759" y="3569"/>
              <a:ext cx="17" cy="23"/>
            </a:xfrm>
            <a:custGeom>
              <a:rect b="b" l="l" r="r" t="t"/>
              <a:pathLst>
                <a:path extrusionOk="0" h="30" w="23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4751" y="3547"/>
              <a:ext cx="20" cy="17"/>
            </a:xfrm>
            <a:custGeom>
              <a:rect b="b" l="l" r="r" t="t"/>
              <a:pathLst>
                <a:path extrusionOk="0" h="23" w="26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4598" y="3353"/>
              <a:ext cx="24" cy="33"/>
            </a:xfrm>
            <a:custGeom>
              <a:rect b="b" l="l" r="r" t="t"/>
              <a:pathLst>
                <a:path extrusionOk="0" h="44" w="32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4632" y="3396"/>
              <a:ext cx="26" cy="33"/>
            </a:xfrm>
            <a:custGeom>
              <a:rect b="b" l="l" r="r" t="t"/>
              <a:pathLst>
                <a:path extrusionOk="0" h="44" w="3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659" y="3459"/>
              <a:ext cx="28" cy="28"/>
            </a:xfrm>
            <a:custGeom>
              <a:rect b="b" l="l" r="r" t="t"/>
              <a:pathLst>
                <a:path extrusionOk="0" h="37" w="38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693" y="3449"/>
              <a:ext cx="28" cy="26"/>
            </a:xfrm>
            <a:custGeom>
              <a:rect b="b" l="l" r="r" t="t"/>
              <a:pathLst>
                <a:path extrusionOk="0" h="34" w="38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683" y="3413"/>
              <a:ext cx="26" cy="20"/>
            </a:xfrm>
            <a:custGeom>
              <a:rect b="b" l="l" r="r" t="t"/>
              <a:pathLst>
                <a:path extrusionOk="0" h="27" w="35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4657" y="3388"/>
              <a:ext cx="26" cy="35"/>
            </a:xfrm>
            <a:custGeom>
              <a:rect b="b" l="l" r="r" t="t"/>
              <a:pathLst>
                <a:path extrusionOk="0" h="47" w="35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4625" y="3372"/>
              <a:ext cx="24" cy="26"/>
            </a:xfrm>
            <a:custGeom>
              <a:rect b="b" l="l" r="r" t="t"/>
              <a:pathLst>
                <a:path extrusionOk="0" h="35" w="32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4665" y="3425"/>
              <a:ext cx="24" cy="26"/>
            </a:xfrm>
            <a:custGeom>
              <a:rect b="b" l="l" r="r" t="t"/>
              <a:pathLst>
                <a:path extrusionOk="0" h="35" w="32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3055" y="2051"/>
              <a:ext cx="141" cy="108"/>
            </a:xfrm>
            <a:custGeom>
              <a:rect b="b" l="l" r="r" t="t"/>
              <a:pathLst>
                <a:path extrusionOk="0" h="144" w="189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139" y="2155"/>
              <a:ext cx="40" cy="12"/>
            </a:xfrm>
            <a:custGeom>
              <a:rect b="b" l="l" r="r" t="t"/>
              <a:pathLst>
                <a:path extrusionOk="0" h="17" w="53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3344" y="1999"/>
              <a:ext cx="42" cy="28"/>
            </a:xfrm>
            <a:custGeom>
              <a:rect b="b" l="l" r="r" t="t"/>
              <a:pathLst>
                <a:path extrusionOk="0" h="37" w="5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3374" y="2012"/>
              <a:ext cx="50" cy="20"/>
            </a:xfrm>
            <a:custGeom>
              <a:rect b="b" l="l" r="r" t="t"/>
              <a:pathLst>
                <a:path extrusionOk="0" h="26" w="68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428" y="2015"/>
              <a:ext cx="50" cy="32"/>
            </a:xfrm>
            <a:custGeom>
              <a:rect b="b" l="l" r="r" t="t"/>
              <a:pathLst>
                <a:path extrusionOk="0" h="43" w="66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777" y="2042"/>
              <a:ext cx="88" cy="31"/>
            </a:xfrm>
            <a:custGeom>
              <a:rect b="b" l="l" r="r" t="t"/>
              <a:pathLst>
                <a:path extrusionOk="0" h="41" w="117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867" y="2041"/>
              <a:ext cx="46" cy="24"/>
            </a:xfrm>
            <a:custGeom>
              <a:rect b="b" l="l" r="r" t="t"/>
              <a:pathLst>
                <a:path extrusionOk="0" h="32" w="6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846" y="2070"/>
              <a:ext cx="37" cy="17"/>
            </a:xfrm>
            <a:custGeom>
              <a:rect b="b" l="l" r="r" t="t"/>
              <a:pathLst>
                <a:path extrusionOk="0" h="23" w="49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098" y="2294"/>
              <a:ext cx="76" cy="114"/>
            </a:xfrm>
            <a:custGeom>
              <a:rect b="b" l="l" r="r" t="t"/>
              <a:pathLst>
                <a:path extrusionOk="0" h="152" w="10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4159" y="2412"/>
              <a:ext cx="55" cy="78"/>
            </a:xfrm>
            <a:custGeom>
              <a:rect b="b" l="l" r="r" t="t"/>
              <a:pathLst>
                <a:path extrusionOk="0" h="103" w="74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123" y="2492"/>
              <a:ext cx="109" cy="189"/>
            </a:xfrm>
            <a:custGeom>
              <a:rect b="b" l="l" r="r" t="t"/>
              <a:pathLst>
                <a:path extrusionOk="0" h="252" w="146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062" y="1988"/>
              <a:ext cx="52" cy="30"/>
            </a:xfrm>
            <a:custGeom>
              <a:rect b="b" l="l" r="r" t="t"/>
              <a:pathLst>
                <a:path extrusionOk="0" h="40" w="7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955" y="1997"/>
              <a:ext cx="19" cy="22"/>
            </a:xfrm>
            <a:custGeom>
              <a:rect b="b" l="l" r="r" t="t"/>
              <a:pathLst>
                <a:path extrusionOk="0" h="29" w="26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2979" y="1996"/>
              <a:ext cx="37" cy="27"/>
            </a:xfrm>
            <a:custGeom>
              <a:rect b="b" l="l" r="r" t="t"/>
              <a:pathLst>
                <a:path extrusionOk="0" h="36" w="49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3040" y="1987"/>
              <a:ext cx="20" cy="16"/>
            </a:xfrm>
            <a:custGeom>
              <a:rect b="b" l="l" r="r" t="t"/>
              <a:pathLst>
                <a:path extrusionOk="0" h="22" w="27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3022" y="2005"/>
              <a:ext cx="15" cy="13"/>
            </a:xfrm>
            <a:custGeom>
              <a:rect b="b" l="l" r="r" t="t"/>
              <a:pathLst>
                <a:path extrusionOk="0" h="18" w="20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162" y="2021"/>
              <a:ext cx="18" cy="33"/>
            </a:xfrm>
            <a:custGeom>
              <a:rect b="b" l="l" r="r" t="t"/>
              <a:pathLst>
                <a:path extrusionOk="0" h="44" w="2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3278" y="3473"/>
              <a:ext cx="31" cy="18"/>
            </a:xfrm>
            <a:custGeom>
              <a:rect b="b" l="l" r="r" t="t"/>
              <a:pathLst>
                <a:path extrusionOk="0" h="24" w="41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3318" y="3466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251" y="3312"/>
              <a:ext cx="9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311" y="3239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3287" y="3238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3276" y="3260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3251" y="3294"/>
              <a:ext cx="9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270" y="3281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537" y="2293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476" y="2259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38" y="2042"/>
              <a:ext cx="2060" cy="1644"/>
            </a:xfrm>
            <a:custGeom>
              <a:rect b="b" l="l" r="r" t="t"/>
              <a:pathLst>
                <a:path extrusionOk="0" h="1644" w="2060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_2_Finel.png"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604" y="3124200"/>
            <a:ext cx="451319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f" id="210" name="Google Shape;2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275" y="4594225"/>
            <a:ext cx="4911725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>
            <p:ph type="ctrTitle"/>
          </p:nvPr>
        </p:nvSpPr>
        <p:spPr>
          <a:xfrm>
            <a:off x="304800" y="4419600"/>
            <a:ext cx="6400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rtplus_nature_naturalcity42_b" id="212" name="Google Shape;21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e" id="213" name="Google Shape;21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5312" y="1993900"/>
            <a:ext cx="1546225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d" id="214" name="Google Shape;21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ext Layout 1">
  <p:cSld name="1_Text Layout 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460376" y="145140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0"/>
          <p:cNvSpPr txBox="1"/>
          <p:nvPr>
            <p:ph idx="2" type="body"/>
          </p:nvPr>
        </p:nvSpPr>
        <p:spPr>
          <a:xfrm>
            <a:off x="457200" y="1360488"/>
            <a:ext cx="8240713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Name Here">
  <p:cSld name="Section Name Her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69901" y="2612799"/>
            <a:ext cx="8220074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69901" y="3290677"/>
            <a:ext cx="8220074" cy="43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gradFill>
          <a:gsLst>
            <a:gs pos="0">
              <a:srgbClr val="CBCBCF"/>
            </a:gs>
            <a:gs pos="40000">
              <a:srgbClr val="C1C1C8"/>
            </a:gs>
            <a:gs pos="100000">
              <a:srgbClr val="17192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21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PRO PPT Design.jpg" id="227" name="Google Shape;2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21" y="4471039"/>
            <a:ext cx="9133758" cy="2171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type="ctrTitle"/>
          </p:nvPr>
        </p:nvSpPr>
        <p:spPr>
          <a:xfrm>
            <a:off x="4547710" y="1480457"/>
            <a:ext cx="4142266" cy="1547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9" name="Google Shape;229;p22"/>
          <p:cNvSpPr txBox="1"/>
          <p:nvPr>
            <p:ph idx="1" type="subTitle"/>
          </p:nvPr>
        </p:nvSpPr>
        <p:spPr>
          <a:xfrm>
            <a:off x="4547710" y="3318659"/>
            <a:ext cx="41422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2"/>
          <p:cNvSpPr/>
          <p:nvPr/>
        </p:nvSpPr>
        <p:spPr>
          <a:xfrm>
            <a:off x="0" y="647700"/>
            <a:ext cx="91440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 txBox="1"/>
          <p:nvPr>
            <p:ph idx="2" type="body"/>
          </p:nvPr>
        </p:nvSpPr>
        <p:spPr>
          <a:xfrm>
            <a:off x="4549775" y="3766911"/>
            <a:ext cx="4148138" cy="347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Green">
  <p:cSld name="Content Gree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8a.gif" id="233" name="Google Shape;23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46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3541" y="301152"/>
            <a:ext cx="756335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b="1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Yellow">
  <p:cSld name="Two Content Yellow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6a.gif" id="237" name="Google Shape;2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46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457200" y="163777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2" type="body"/>
          </p:nvPr>
        </p:nvSpPr>
        <p:spPr>
          <a:xfrm>
            <a:off x="4648200" y="163777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type="title"/>
          </p:nvPr>
        </p:nvSpPr>
        <p:spPr>
          <a:xfrm>
            <a:off x="0" y="178103"/>
            <a:ext cx="7696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Red">
  <p:cSld name="Content Red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4a.gif" id="242" name="Google Shape;24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2460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0" y="0"/>
            <a:ext cx="756335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b="1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2" name="Google Shape;252;p2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4" name="Google Shape;264;p3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2 lists">
  <p:cSld name="Slide with 2 lis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751112" y="2394858"/>
            <a:ext cx="3624943" cy="63137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A0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51339" y="3178402"/>
            <a:ext cx="3635375" cy="2344093"/>
          </a:xfrm>
          <a:prstGeom prst="rect">
            <a:avLst/>
          </a:prstGeom>
          <a:noFill/>
          <a:ln cap="flat" cmpd="sng" w="127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729340" y="2384652"/>
            <a:ext cx="3679372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4751389" y="2394858"/>
            <a:ext cx="3624943" cy="63137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A0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4751616" y="3178402"/>
            <a:ext cx="3635375" cy="2344093"/>
          </a:xfrm>
          <a:prstGeom prst="rect">
            <a:avLst/>
          </a:prstGeom>
          <a:noFill/>
          <a:ln cap="flat" cmpd="sng" w="127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4" type="body"/>
          </p:nvPr>
        </p:nvSpPr>
        <p:spPr>
          <a:xfrm>
            <a:off x="4729617" y="2384652"/>
            <a:ext cx="3679372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5" type="body"/>
          </p:nvPr>
        </p:nvSpPr>
        <p:spPr>
          <a:xfrm>
            <a:off x="460376" y="145140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6" type="body"/>
          </p:nvPr>
        </p:nvSpPr>
        <p:spPr>
          <a:xfrm>
            <a:off x="451301" y="1465489"/>
            <a:ext cx="8238674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9" name="Google Shape;279;p3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0" name="Google Shape;280;p3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 1">
  <p:cSld name="Text Layout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60376" y="145140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57200" y="1360488"/>
            <a:ext cx="8240713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Layout">
  <p:cSld name="Picture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>
            <p:ph idx="2" type="pic"/>
          </p:nvPr>
        </p:nvSpPr>
        <p:spPr>
          <a:xfrm>
            <a:off x="0" y="957943"/>
            <a:ext cx="9144000" cy="5442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0" y="4517571"/>
            <a:ext cx="9144000" cy="1110343"/>
          </a:xfrm>
          <a:prstGeom prst="rect">
            <a:avLst/>
          </a:prstGeom>
          <a:solidFill>
            <a:srgbClr val="D8D9DF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Paragarph Text">
  <p:cSld name="Image with Paragarph 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48140" y="1405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448140" y="1208314"/>
            <a:ext cx="4417774" cy="5046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5159829" y="2331357"/>
            <a:ext cx="3530146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Bullet Points">
  <p:cSld name="Image with Bullet Poin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173663" y="2204017"/>
            <a:ext cx="3516312" cy="3055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448140" y="1208314"/>
            <a:ext cx="4417774" cy="5046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48140" y="1405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atal image with p text">
  <p:cSld name="Horizonatal image with p 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140511"/>
            <a:ext cx="82296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460376" y="1103313"/>
            <a:ext cx="8229600" cy="3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146289" y="4498975"/>
            <a:ext cx="6851423" cy="1495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atal image with Bullet Points">
  <p:cSld name="Horizonatal image with Bullet Poin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60374" y="140511"/>
            <a:ext cx="82296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0"/>
          <p:cNvSpPr/>
          <p:nvPr>
            <p:ph idx="2" type="pic"/>
          </p:nvPr>
        </p:nvSpPr>
        <p:spPr>
          <a:xfrm>
            <a:off x="460376" y="1103313"/>
            <a:ext cx="8229600" cy="269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130300" y="4508500"/>
            <a:ext cx="6883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6245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0884" y="6647351"/>
            <a:ext cx="360000" cy="148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" id="13" name="Google Shape;13;p1"/>
          <p:cNvPicPr preferRelativeResize="0"/>
          <p:nvPr/>
        </p:nvPicPr>
        <p:blipFill rotWithShape="1">
          <a:blip r:embed="rId1">
            <a:alphaModFix/>
          </a:blip>
          <a:srcRect b="38461" l="0" r="0" t="0"/>
          <a:stretch/>
        </p:blipFill>
        <p:spPr>
          <a:xfrm>
            <a:off x="0" y="6324600"/>
            <a:ext cx="91440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8EDE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machine learning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hyperlink" Target="http://www.sgmoid.com" TargetMode="External"/><Relationship Id="rId5" Type="http://schemas.openxmlformats.org/officeDocument/2006/relationships/hyperlink" Target="mailto:jr3281@columbia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notebook" TargetMode="External"/><Relationship Id="rId4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Relationship Id="rId4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cvdrisk.nhlbi.nih.gov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OAl6eAyP-y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fast.ai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sgmoid.com" TargetMode="External"/><Relationship Id="rId4" Type="http://schemas.openxmlformats.org/officeDocument/2006/relationships/hyperlink" Target="mailto:jr3281@columbia.edu" TargetMode="External"/><Relationship Id="rId5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idx="4294967295" type="body"/>
          </p:nvPr>
        </p:nvSpPr>
        <p:spPr>
          <a:xfrm>
            <a:off x="2259350" y="2895600"/>
            <a:ext cx="43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6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Trees</a:t>
            </a:r>
            <a:endParaRPr sz="3600"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75" y="3684776"/>
            <a:ext cx="2278797" cy="24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1212100" y="3757863"/>
            <a:ext cx="3494100" cy="22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Jayanth Rasamsetti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Founder &amp; Chief Scientist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hlinkClick r:id="rId4"/>
              </a:rPr>
              <a:t>www.sgmoid.com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Columbia University (MS)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IIT Madras (B.Tech &amp; M.Tech)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accent2"/>
                </a:solidFill>
                <a:hlinkClick r:id="rId5"/>
              </a:rPr>
              <a:t>jr3281@columbia.edu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https://www.linkedin.com/in/jayanthr/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365225" y="1066800"/>
            <a:ext cx="30738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are we doing? (Larger Picture)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Goal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Arrive at a </a:t>
            </a:r>
            <a:r>
              <a:rPr lang="en-US" sz="1800" u="sng">
                <a:solidFill>
                  <a:schemeClr val="dk1"/>
                </a:solidFill>
              </a:rPr>
              <a:t>single class</a:t>
            </a:r>
            <a:r>
              <a:rPr lang="en-US" sz="1800">
                <a:solidFill>
                  <a:schemeClr val="dk1"/>
                </a:solidFill>
              </a:rPr>
              <a:t> label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Can we learn the </a:t>
            </a:r>
            <a:r>
              <a:rPr i="1" lang="en-US" sz="1800">
                <a:solidFill>
                  <a:schemeClr val="dk1"/>
                </a:solidFill>
              </a:rPr>
              <a:t>tree</a:t>
            </a:r>
            <a:r>
              <a:rPr lang="en-US" sz="1800">
                <a:solidFill>
                  <a:schemeClr val="dk1"/>
                </a:solidFill>
              </a:rPr>
              <a:t>?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“Which question to ask at any point?”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25" y="1085987"/>
            <a:ext cx="5350599" cy="46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/>
        </p:nvSpPr>
        <p:spPr>
          <a:xfrm>
            <a:off x="365221" y="1066800"/>
            <a:ext cx="83523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Decision Trees: Summary. Steps</a:t>
            </a:r>
            <a:endParaRPr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At each step, ask the question that minimizes uncertainty (entropy)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Once the set contains only a single class, label 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The sequence of questions/decisions can be represented as a tree: 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Decision Tree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Each question is on a single feature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Tree Terms: Node, Edge, Root, Leaf, Depth, Height, Path, Parent, Child</a:t>
            </a:r>
            <a:endParaRPr sz="1800"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29" y="3710263"/>
            <a:ext cx="4267070" cy="23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50" y="3587850"/>
            <a:ext cx="1647075" cy="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848" y="4120150"/>
            <a:ext cx="1428400" cy="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/>
        </p:nvSpPr>
        <p:spPr>
          <a:xfrm>
            <a:off x="365234" y="1066800"/>
            <a:ext cx="82296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</a:rPr>
              <a:t>Decision Trees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What is the best ways to split? (Mathematically?)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Entropy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/>
        </p:nvSpPr>
        <p:spPr>
          <a:xfrm>
            <a:off x="365234" y="1066800"/>
            <a:ext cx="82296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</a:rPr>
              <a:t>Decision Trees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What is the best ways to split? (Mathematically?)</a:t>
            </a:r>
            <a:endParaRPr sz="1800"/>
          </a:p>
        </p:txBody>
      </p:sp>
      <p:graphicFrame>
        <p:nvGraphicFramePr>
          <p:cNvPr id="372" name="Google Shape;372;p51"/>
          <p:cNvGraphicFramePr/>
          <p:nvPr/>
        </p:nvGraphicFramePr>
        <p:xfrm>
          <a:off x="9525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{4F01F8D4-4C0C-412B-8806-59EF65D8826D}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Smokes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Healthy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Cancer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/>
        </p:nvSpPr>
        <p:spPr>
          <a:xfrm>
            <a:off x="365234" y="1066800"/>
            <a:ext cx="82296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</a:rPr>
              <a:t>Decision Trees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What is the best ways to split? (Mathematically?)</a:t>
            </a:r>
            <a:endParaRPr sz="1800"/>
          </a:p>
        </p:txBody>
      </p:sp>
      <p:graphicFrame>
        <p:nvGraphicFramePr>
          <p:cNvPr id="378" name="Google Shape;378;p52"/>
          <p:cNvGraphicFramePr/>
          <p:nvPr/>
        </p:nvGraphicFramePr>
        <p:xfrm>
          <a:off x="9525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{4F01F8D4-4C0C-412B-8806-59EF65D8826D}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Smokes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Healthy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Cancer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/>
        </p:nvSpPr>
        <p:spPr>
          <a:xfrm>
            <a:off x="365234" y="1066800"/>
            <a:ext cx="82296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Caution: </a:t>
            </a:r>
            <a:r>
              <a:rPr lang="en-US" sz="1800">
                <a:solidFill>
                  <a:schemeClr val="dk1"/>
                </a:solidFill>
              </a:rPr>
              <a:t>Correlation need not imply causation!</a:t>
            </a:r>
            <a:endParaRPr sz="1800"/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950" y="2078275"/>
            <a:ext cx="4946100" cy="39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/>
        </p:nvSpPr>
        <p:spPr>
          <a:xfrm>
            <a:off x="365225" y="1066800"/>
            <a:ext cx="42933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</a:rPr>
              <a:t>What is Entropy?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1. Is a measure of Uncertainty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2. Assume a set contains two classes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3. Information Gain / Loss function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Information Gain is the Entropy/Gini of the parent node minus the entropy/gini of the child nodes</a:t>
            </a:r>
            <a:endParaRPr i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25" y="2454425"/>
            <a:ext cx="3811900" cy="5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25" y="1728875"/>
            <a:ext cx="37719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525" y="3531250"/>
            <a:ext cx="4215599" cy="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idx="4294967295" type="body"/>
          </p:nvPr>
        </p:nvSpPr>
        <p:spPr>
          <a:xfrm>
            <a:off x="381000" y="1066800"/>
            <a:ext cx="8382000" cy="522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</a:rPr>
              <a:t>Common measures of purity</a:t>
            </a:r>
            <a:endParaRPr b="1" sz="18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Entropy:</a:t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Favors splits with small counts but many unique values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Weights probability of class by log(base=2) of the class probability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A smaller value of Entropy is better. That makes the difference between the parent node’s entropy larger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Gini</a:t>
            </a:r>
            <a:r>
              <a:rPr b="1" lang="en-US" sz="1600"/>
              <a:t>:</a:t>
            </a:r>
            <a:endParaRPr b="1"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/>
              <a:t>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ubtrac</a:t>
            </a:r>
            <a:r>
              <a:rPr lang="en-US" sz="1600"/>
              <a:t>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sum of the squared probabilities of each class from one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squared proportion of classes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Perfectly classified, Gini Index would be zero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Evenly distributed would be 1 – (1/# Classes)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want a variable split that has a low Gini Index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in CART algorithm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ni Index Calculation" id="398" name="Google Shape;39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6209" y="4145475"/>
            <a:ext cx="2177141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ropy Calculation" id="399" name="Google Shape;39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204" y="1220975"/>
            <a:ext cx="3113523" cy="72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idx="4294967295" type="body"/>
          </p:nvPr>
        </p:nvSpPr>
        <p:spPr>
          <a:xfrm>
            <a:off x="348336" y="10668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Gain using Entropy 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689868"/>
            <a:ext cx="19240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7247" y="1704928"/>
            <a:ext cx="20288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idx="4294967295" type="body"/>
          </p:nvPr>
        </p:nvSpPr>
        <p:spPr>
          <a:xfrm>
            <a:off x="348336" y="106680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Gain using Entropy 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689868"/>
            <a:ext cx="19240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998" y="2667000"/>
            <a:ext cx="3340693" cy="58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7247" y="1704928"/>
            <a:ext cx="20288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Agenda:</a:t>
            </a:r>
            <a:endParaRPr sz="1600"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Google Colaboratory, AWS Sagemaker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Day 1: Decision Trees, Gini/Entropy, Ensemble methods [credit.csv, heart.csv]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Test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Day 2: Bagging, Bagged Decision Trees, Random Forests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Test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Day 3: Boosting, Adaboost, Gradient Boosting,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idx="4294967295" type="body"/>
          </p:nvPr>
        </p:nvSpPr>
        <p:spPr>
          <a:xfrm>
            <a:off x="348336" y="10668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Gain using Entropy 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689868"/>
            <a:ext cx="19240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533400" y="4564101"/>
            <a:ext cx="44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Gain =  reduction in entropy =   </a:t>
            </a:r>
            <a:endParaRPr/>
          </a:p>
        </p:txBody>
      </p:sp>
      <p:pic>
        <p:nvPicPr>
          <p:cNvPr id="425" name="Google Shape;42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998" y="2667000"/>
            <a:ext cx="3340693" cy="58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7247" y="1704928"/>
            <a:ext cx="20288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3729860"/>
            <a:ext cx="2248793" cy="41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3729860"/>
            <a:ext cx="2171700" cy="4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2999" y="4532944"/>
            <a:ext cx="1790644" cy="42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idx="4294967295" type="body"/>
          </p:nvPr>
        </p:nvSpPr>
        <p:spPr>
          <a:xfrm>
            <a:off x="348336" y="106680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nformation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754493"/>
            <a:ext cx="19240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ni Index Calculation" id="437" name="Google Shape;43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8400" y="1862851"/>
            <a:ext cx="1687564" cy="59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4294967295" type="body"/>
          </p:nvPr>
        </p:nvSpPr>
        <p:spPr>
          <a:xfrm>
            <a:off x="348336" y="10668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nformation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754493"/>
            <a:ext cx="19240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2859733"/>
            <a:ext cx="2062843" cy="264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ni Index Calculation" id="446" name="Google Shape;44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8400" y="1862851"/>
            <a:ext cx="1687564" cy="59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idx="4294967295" type="body"/>
          </p:nvPr>
        </p:nvSpPr>
        <p:spPr>
          <a:xfrm>
            <a:off x="348336" y="10668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nformation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Gain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Gini</a:t>
            </a:r>
            <a:r>
              <a:rPr lang="en-US"/>
              <a:t>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754493"/>
            <a:ext cx="19240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1"/>
          <p:cNvSpPr txBox="1"/>
          <p:nvPr/>
        </p:nvSpPr>
        <p:spPr>
          <a:xfrm>
            <a:off x="533400" y="4628726"/>
            <a:ext cx="54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Gain =  reduction in Gini index =    </a:t>
            </a:r>
            <a:endParaRPr/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2859733"/>
            <a:ext cx="2062843" cy="26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884" y="3718333"/>
            <a:ext cx="2622342" cy="5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5050" y="3791180"/>
            <a:ext cx="2338406" cy="45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0200" y="4559677"/>
            <a:ext cx="2777298" cy="49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ni Index Calculation" id="459" name="Google Shape;45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8400" y="1862851"/>
            <a:ext cx="1687564" cy="59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/>
        </p:nvSpPr>
        <p:spPr>
          <a:xfrm>
            <a:off x="365234" y="1066800"/>
            <a:ext cx="82296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r>
              <a:rPr b="1" lang="en-US" sz="1800">
                <a:solidFill>
                  <a:schemeClr val="dk1"/>
                </a:solidFill>
              </a:rPr>
              <a:t>s (Classification)</a:t>
            </a:r>
            <a:endParaRPr sz="18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For classification problem, the posterior probability of all the classes is reflected in the leaf node and the Leaf Node belongs to the majority class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After executing all the functions from Root Node to Leaf Node, the class of a data point is decided by the leaf node to which it reaches</a:t>
            </a:r>
            <a:endParaRPr sz="1800">
              <a:solidFill>
                <a:schemeClr val="dk1"/>
              </a:solidFill>
            </a:endParaRPr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150" y="3638650"/>
            <a:ext cx="4086400" cy="24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/>
        </p:nvSpPr>
        <p:spPr>
          <a:xfrm>
            <a:off x="365234" y="1066800"/>
            <a:ext cx="8229600" cy="4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</a:rPr>
              <a:t>Decision Trees (</a:t>
            </a:r>
            <a:r>
              <a:rPr b="1" lang="en-US" sz="1800">
                <a:solidFill>
                  <a:schemeClr val="dk1"/>
                </a:solidFill>
              </a:rPr>
              <a:t>Regression)</a:t>
            </a:r>
            <a:endParaRPr sz="1800"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regression, the average/ median value of the target attribute is assigned to the query variable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 creation splits data into subsets and subsets into further smaller subsets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algorithm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stops splitting data when data within the subsets are sufficiently homogenous or some other stopping criterion is met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726775"/>
            <a:ext cx="3666699" cy="23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365234" y="1066800"/>
            <a:ext cx="82296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Loss Function (Different from our SSE!)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decision tree algorithm learns (i.e. creates the decision tree from the data set) through optimization of a loss function</a:t>
            </a:r>
            <a:endParaRPr sz="1800"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loss function represents the loss of impurity in the target column. The requirement here is to minimize the impurity as much as possible at the leaf nodes</a:t>
            </a:r>
            <a:endParaRPr sz="1800"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Purity of a node is a measure of homogeneity in the target column at that node</a:t>
            </a:r>
            <a:endParaRPr sz="1800"/>
          </a:p>
        </p:txBody>
      </p:sp>
      <p:pic>
        <p:nvPicPr>
          <p:cNvPr id="477" name="Google Shape;4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675" y="4232725"/>
            <a:ext cx="5146051" cy="20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/>
        </p:nvSpPr>
        <p:spPr>
          <a:xfrm>
            <a:off x="365221" y="1066800"/>
            <a:ext cx="83523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Decision Trees: Recently Asked Interview Question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Decision tree only works for classification algorithms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-US" sz="1800">
                <a:solidFill>
                  <a:schemeClr val="dk1"/>
                </a:solidFill>
              </a:rPr>
              <a:t>True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-US" sz="1800">
                <a:solidFill>
                  <a:schemeClr val="dk1"/>
                </a:solidFill>
              </a:rPr>
              <a:t>False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450" y="4358700"/>
            <a:ext cx="2791075" cy="12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/>
        </p:nvSpPr>
        <p:spPr>
          <a:xfrm>
            <a:off x="365221" y="1066800"/>
            <a:ext cx="83523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Decision Trees: Recently Asked Interview Question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Decision tree only works for classification algorithms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-US" sz="1800">
                <a:solidFill>
                  <a:schemeClr val="dk1"/>
                </a:solidFill>
              </a:rPr>
              <a:t>True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-US" sz="1800">
                <a:solidFill>
                  <a:schemeClr val="dk1"/>
                </a:solidFill>
              </a:rPr>
              <a:t>False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Ans) False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89" name="Google Shape;4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450" y="4358700"/>
            <a:ext cx="2791075" cy="12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idx="4294967295" type="body"/>
          </p:nvPr>
        </p:nvSpPr>
        <p:spPr>
          <a:xfrm>
            <a:off x="348336" y="1066800"/>
            <a:ext cx="822960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Common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 (Applicable </a:t>
            </a:r>
            <a:r>
              <a:rPr lang="en-US"/>
              <a:t>to both R and Python)</a:t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ID3 (Iterative </a:t>
            </a:r>
            <a:r>
              <a:rPr lang="en-US" sz="1800"/>
              <a:t>Dichotomiser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lang="en-US" sz="1800"/>
              <a:t>) (Author: Quinian) </a:t>
            </a: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multi branch tree at each node using greedy algorithm. Trees grow to maximum size before pruning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C4.5 succeeded ID3 by overcoming limitation of features required to be categorical. It dynamically defines discrete attribute for numerical attributes. It converts the trained trees into a set of if-then rules. Accuracy of each rule is evaluated to determine the order in which they should be applied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C5.0 is Quinlan’s latest version and it uses less memory and builds smaller rulesets than C4.5 while being more accurate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Best Practices: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536633"/>
            <a:ext cx="5793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We will be very hands on! Blend of theory &amp; lab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Very important to code every day 20 lines of Python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Introduction to Google Colab (</a:t>
            </a:r>
            <a:r>
              <a:rPr lang="en-US" sz="1600" u="sng">
                <a:solidFill>
                  <a:srgbClr val="81C240"/>
                </a:solidFill>
                <a:hlinkClick r:id="rId3"/>
              </a:rPr>
              <a:t>https://colab.research.google.com/notebook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De-bug as much as possible every line of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10 min rule: Try to debug for 10 min independently (either stack overflow, etc) and only then seek help (from a peer)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Tips to improve coding: Pair programming, long hours, competitions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Avoid copy pasting!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325" y="4299092"/>
            <a:ext cx="2733900" cy="179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8"/>
          <p:cNvSpPr txBox="1"/>
          <p:nvPr>
            <p:ph idx="4294967295" type="body"/>
          </p:nvPr>
        </p:nvSpPr>
        <p:spPr>
          <a:xfrm>
            <a:off x="348336" y="1066800"/>
            <a:ext cx="8229600" cy="51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CART (Classification &amp; Regression Trees)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S</a:t>
            </a:r>
            <a:r>
              <a:rPr b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imilar to C4.5 but it supports numerical target variables and does not compute rule sets. Creates binary tree</a:t>
            </a:r>
            <a:endParaRPr b="0" sz="18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 cap="none" strike="noStrike">
                <a:solidFill>
                  <a:schemeClr val="dk1"/>
                </a:solidFill>
              </a:rPr>
              <a:t>Scikit uses CART</a:t>
            </a:r>
            <a:endParaRPr b="1"/>
          </a:p>
        </p:txBody>
      </p:sp>
      <p:pic>
        <p:nvPicPr>
          <p:cNvPr id="502" name="Google Shape;5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4200"/>
            <a:ext cx="8839201" cy="73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 txBox="1"/>
          <p:nvPr>
            <p:ph idx="4294967295" type="body"/>
          </p:nvPr>
        </p:nvSpPr>
        <p:spPr>
          <a:xfrm>
            <a:off x="348336" y="1066800"/>
            <a:ext cx="8229600" cy="475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800" cap="none" strike="noStrike">
                <a:solidFill>
                  <a:schemeClr val="dk1"/>
                </a:solidFill>
              </a:rPr>
              <a:t>Decision Trees</a:t>
            </a:r>
            <a:endParaRPr i="0" sz="1800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r>
              <a:rPr lang="en-US" sz="1800"/>
              <a:t>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Simple, Fast in processing and effective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deal with missing data</a:t>
            </a:r>
            <a:r>
              <a:rPr lang="en-US" sz="1600"/>
              <a:t>, h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andles numeric and categorical variables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Interpretation of results does not require mathematical or statistical knowledge</a:t>
            </a:r>
            <a:endParaRPr/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/>
          </a:p>
          <a:p>
            <a:pPr indent="-457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biased towards splits or features have large number of levels</a:t>
            </a:r>
            <a:endParaRPr/>
          </a:p>
          <a:p>
            <a:pPr indent="-457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changes in training data can result in large changes to the logic</a:t>
            </a:r>
            <a:endParaRPr/>
          </a:p>
          <a:p>
            <a:pPr indent="-4572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trees can be difficult to interpret 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idx="4294967295" type="body"/>
          </p:nvPr>
        </p:nvSpPr>
        <p:spPr>
          <a:xfrm>
            <a:off x="348336" y="1066800"/>
            <a:ext cx="8229600" cy="542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Preventing overfitting through </a:t>
            </a:r>
            <a:r>
              <a:rPr lang="en-US"/>
              <a:t>tuning (</a:t>
            </a:r>
            <a:r>
              <a:rPr lang="en-US" u="sng"/>
              <a:t>hyper parameters</a:t>
            </a:r>
            <a:r>
              <a:rPr lang="en-US"/>
              <a:t>)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trees do not assume a particular form of relationship between the independent and dependent variables unlike linear models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DT is a non-</a:t>
            </a:r>
            <a:r>
              <a:rPr lang="en-US" sz="1800"/>
              <a:t>parameterized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algorithm unlike linear models where we supply the input parameters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left unconstrained, they can build tree structures to adapt to the training data leading to overfitting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avoid overfitting, we need to restrict the DT’s freedom during the tree creation. This is called regularization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regularization hyperparameters depend on the algorithms used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1"/>
          <p:cNvSpPr txBox="1"/>
          <p:nvPr>
            <p:ph idx="4294967295" type="body"/>
          </p:nvPr>
        </p:nvSpPr>
        <p:spPr>
          <a:xfrm>
            <a:off x="348336" y="1066800"/>
            <a:ext cx="8229600" cy="5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Decision trees are notorious for overfitting. </a:t>
            </a:r>
            <a:r>
              <a:rPr lang="en-US" sz="1800"/>
              <a:t>Solutions: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1. </a:t>
            </a:r>
            <a:r>
              <a:rPr lang="en-US" sz="1800"/>
              <a:t>Early Stopping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2. Do not split a not beyond a point (of number of items or purity)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3. Pruning Once the tree is formed, remove weakest branches. Use validation set to decide when to stop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4. Both approaches also reduces the depth and improves classification speed</a:t>
            </a:r>
            <a:endParaRPr sz="18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2"/>
          <p:cNvSpPr txBox="1"/>
          <p:nvPr>
            <p:ph idx="4294967295" type="body"/>
          </p:nvPr>
        </p:nvSpPr>
        <p:spPr>
          <a:xfrm>
            <a:off x="348336" y="1066800"/>
            <a:ext cx="8229600" cy="4265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Decision Tree Hyper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parameters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max_depth – Is the maximum length of a path from root to leaf (in terms of number of decision points. The leaf node is not split further. It could lead to a tree with leaf node containing many observations on one side of the tree, whereas on the other side, nodes containing much less observations get further split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min_sample_split  - A limit to stop further splitting of nodes when the number of observations in the node is lower than this value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min_sample_leaf – Minimum number of samples a leaf node must have. When a leaf contains too few observations, further splitting will result in overfitting (modeling of noise in the data).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idx="4294967295" type="body"/>
          </p:nvPr>
        </p:nvSpPr>
        <p:spPr>
          <a:xfrm>
            <a:off x="348336" y="533400"/>
            <a:ext cx="8229600" cy="4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4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min_weight_fraction_leaf – Same as min_sample_leaf but expressed in fraction of total number of weighted instances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4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max_leaf_nodes – maximum number of leaf nodes in a tree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4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max_feature_size -  max number of features that are evaluated for splitting each node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2608567"/>
            <a:ext cx="8229601" cy="320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Case Study: Approximately </a:t>
            </a:r>
            <a:r>
              <a:rPr b="1" i="1" lang="en-US" sz="2400"/>
              <a:t>1 in 8</a:t>
            </a:r>
            <a:r>
              <a:rPr lang="en-US" sz="2400"/>
              <a:t> women will be diagnosed with Breast Cancer. You are hired as a Data Scientist by the Wisconsin Hospital Association to help screen </a:t>
            </a:r>
            <a:r>
              <a:rPr lang="en-US" sz="2400"/>
              <a:t>patients</a:t>
            </a:r>
            <a:r>
              <a:rPr lang="en-US" sz="2400"/>
              <a:t> in rural areas. How do we go about building the classifier?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358300"/>
            <a:ext cx="4154050" cy="24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25" y="1205900"/>
            <a:ext cx="3488033" cy="2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569 rows and 32 columns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000FF"/>
                </a:solidFill>
              </a:rPr>
              <a:t>Benign (Healthy)</a:t>
            </a:r>
            <a:br>
              <a:rPr lang="en-US" sz="2400"/>
            </a:br>
            <a:r>
              <a:rPr lang="en-US" sz="2400">
                <a:solidFill>
                  <a:srgbClr val="FF0000"/>
                </a:solidFill>
              </a:rPr>
              <a:t>Malignant (Cancer)</a:t>
            </a:r>
            <a:endParaRPr sz="2400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678400"/>
            <a:ext cx="8521748" cy="3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569 rows and 32 columns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00000"/>
                </a:solidFill>
              </a:rPr>
              <a:t>Decision Tree: 87.5 (max_depth: 1)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Decision Tree: ? (Change max_depth: 3)</a:t>
            </a:r>
            <a:endParaRPr sz="2400"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25" y="1678400"/>
            <a:ext cx="8521748" cy="3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idx="4294967295" type="body"/>
          </p:nvPr>
        </p:nvSpPr>
        <p:spPr>
          <a:xfrm>
            <a:off x="348324" y="1066800"/>
            <a:ext cx="4602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An e-commerce site has been offered a fraud detection system promising high accuracy. It correctly catches 99% of fraudulent transactions and incorrectly flags 1% of honest transactions as fraudulent.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7"/>
          <p:cNvSpPr txBox="1"/>
          <p:nvPr/>
        </p:nvSpPr>
        <p:spPr>
          <a:xfrm>
            <a:off x="348325" y="5563350"/>
            <a:ext cx="734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http://www.nilsonreport.com/publication_chart_and_graphs_archive.php?1=1&amp;year=2015 Last accessed: October 16, 2015</a:t>
            </a:r>
            <a:endParaRPr/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800" y="704825"/>
            <a:ext cx="3154101" cy="498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/>
              <a:t>Case Method Style of teaching:</a:t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311700" y="1536633"/>
            <a:ext cx="5793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Traditional Method: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Concept &gt; Exercise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Pros: Linear Flow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Cons: Dependent thinking, Fallacy in structure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Study &gt; Solve Exercise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Pros: Independent thinking, Research, similar to most real life problems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Failing is good! Independent problem solving is better!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</a:rPr>
              <a:t>Fail fast! Iterate faster! Debug faster!</a:t>
            </a:r>
            <a:endParaRPr b="1" i="1" sz="16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5" y="386800"/>
            <a:ext cx="4598626" cy="18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>
            <p:ph idx="4294967295" type="body"/>
          </p:nvPr>
        </p:nvSpPr>
        <p:spPr>
          <a:xfrm>
            <a:off x="348325" y="1066800"/>
            <a:ext cx="80142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1) What will be the implications to the retailer of mistaking honest transactions as fraudulent?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2) What will be the implications to the retailer of mistaking fraudulent transactions as honest?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3) What types of errors are the above two? Which one is more critical to the business?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675" y="5160975"/>
            <a:ext cx="4307849" cy="11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 txBox="1"/>
          <p:nvPr>
            <p:ph idx="4294967295" type="body"/>
          </p:nvPr>
        </p:nvSpPr>
        <p:spPr>
          <a:xfrm>
            <a:off x="348325" y="1066800"/>
            <a:ext cx="80142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What conditional probabilities are given? What others are important for business?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Given: P(Flagged fraud | Fraud) = 0.99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P(Flagged fraud | Honest) = 0.01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Other important conditional probabilities: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P(Fraud | Flagged fraud)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P(Honest | Not flagged fraud)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0"/>
          <p:cNvSpPr txBox="1"/>
          <p:nvPr>
            <p:ph idx="4294967295" type="body"/>
          </p:nvPr>
        </p:nvSpPr>
        <p:spPr>
          <a:xfrm>
            <a:off x="348325" y="1066800"/>
            <a:ext cx="80142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Suppose 1% of the transactions at the e-commerce site are fraudulent. What are the chances that the transaction is honest given the system has incorrectly flagged it as fraudulent?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To calculate: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P(Honest | Flagged fraud) when P(Fraud) = 0.01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25025"/>
            <a:ext cx="8839198" cy="150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1"/>
          <p:cNvSpPr txBox="1"/>
          <p:nvPr>
            <p:ph idx="4294967295" type="body"/>
          </p:nvPr>
        </p:nvSpPr>
        <p:spPr>
          <a:xfrm>
            <a:off x="348325" y="1066800"/>
            <a:ext cx="80142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Suppose 5% of the transactions at the e-commerce site are fraudulent. What are the chances that the transaction is honest given the system has incorrectly flagged it as fraudulent?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To calculate: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P(Honest | Flagged fraud) when P(Fraud) = 0.05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1100"/>
            <a:ext cx="8839200" cy="154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idx="4294967295" type="body"/>
          </p:nvPr>
        </p:nvSpPr>
        <p:spPr>
          <a:xfrm>
            <a:off x="348325" y="1066800"/>
            <a:ext cx="80142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Credit Card Fraud Detection 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What is your evaluation of the system? Is it adequate for the e- commerce site’s needs?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If fraud is rare (1% or less), too many honest transactions are labeled as fraud. This will be disastrous for the company.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At higher fraud rates (5% or more), the system’s performance may be acceptable, depending on size of transactions and costs involved in contacting annoyed customers and taking measures to retain them.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3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How good is your classification matrix?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4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Buyer or non-buyer</a:t>
            </a:r>
            <a:endParaRPr b="1"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A retail store’s marketing team uses analytics to predict who is likely to buy a newly introduced high-end (read “expensive”) product. Indicate which measure is more important for the business to track and explain why. Calculate other measures also.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  <p:pic>
        <p:nvPicPr>
          <p:cNvPr id="609" name="Google Shape;6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862825"/>
            <a:ext cx="7524185" cy="2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5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Confusion Matrix</a:t>
            </a:r>
            <a:endParaRPr b="1"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Buyer or Non-Buyer </a:t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State/Calculate: </a:t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TP = 302 TN = 725 FP = 75 FN = 158 </a:t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Should the business be more worried about FP or FN or equally worried about both of them? Why? </a:t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FN. If the model predicts that the person will not buy, the product will not be marketed to him/her, and the business will lose...er, business. </a:t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FP is not such a big worry since only the cost of a phone call, SMS or sending a catalog will be lost.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  <p:pic>
        <p:nvPicPr>
          <p:cNvPr id="616" name="Google Shape;6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150" y="591275"/>
            <a:ext cx="5093649" cy="16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6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Confusion Matrix</a:t>
            </a:r>
            <a:endParaRPr b="1"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  <p:pic>
        <p:nvPicPr>
          <p:cNvPr id="623" name="Google Shape;6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150" y="591275"/>
            <a:ext cx="5093649" cy="16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25" y="2178999"/>
            <a:ext cx="8404974" cy="348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7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Confusion Matrix</a:t>
            </a:r>
            <a:endParaRPr b="1"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  <p:pic>
        <p:nvPicPr>
          <p:cNvPr id="631" name="Google Shape;6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150" y="591275"/>
            <a:ext cx="5093649" cy="16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0" y="2182550"/>
            <a:ext cx="7667826" cy="40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Debug Checklist:</a:t>
            </a:r>
            <a:endParaRPr b="1" sz="1600"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536633"/>
            <a:ext cx="42603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Spelling mistakes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Case sensitive, Parenthesis ( { [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Correct path to the dataset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Input libraries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Variable names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Indentation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Syntax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Shape mismatch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Type mismatch (numpy arrays)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Stackoverflow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8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Sensitivity - Specificity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00" y="1714500"/>
            <a:ext cx="6576849" cy="40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9"/>
          <p:cNvSpPr txBox="1"/>
          <p:nvPr>
            <p:ph idx="4294967295" type="body"/>
          </p:nvPr>
        </p:nvSpPr>
        <p:spPr>
          <a:xfrm>
            <a:off x="348336" y="19812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Case – Framingham Heart Study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Committed to identifying common factors contributing to cardiovascular disease (CVD).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Setup in the town of Framingham, MA in 1948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Random sample consisting of 2/3rds of adult population in the town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75" y="4492300"/>
            <a:ext cx="577515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675" y="704850"/>
            <a:ext cx="72009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0"/>
          <p:cNvSpPr txBox="1"/>
          <p:nvPr>
            <p:ph idx="4294967295" type="body"/>
          </p:nvPr>
        </p:nvSpPr>
        <p:spPr>
          <a:xfrm>
            <a:off x="457211" y="844025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Case Study: Data (framinghamheartstudy.org &amp; MITx)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5209 men and women participated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Age range: 30-62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People who had not yet developed overt symptoms of CVD or suffered a heart attack or stroke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Careful monitoring of Framingham Study population has led to identification of major CVD risk factors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Led to development of Framingham Risk Score, a gender specific algorithm used to estimate the 10-year cardiovascular risk of an individual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http://cvdrisk.nhlbi.nih.gov/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1"/>
          <p:cNvSpPr txBox="1"/>
          <p:nvPr>
            <p:ph idx="4294967295" type="body"/>
          </p:nvPr>
        </p:nvSpPr>
        <p:spPr>
          <a:xfrm>
            <a:off x="457211" y="844025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Case Study</a:t>
            </a:r>
            <a:r>
              <a:rPr lang="en-US" sz="2400"/>
              <a:t> – Predicting Coronary Heart Disease (CHD)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Data description 4240 observations; 15 predictor and 1 predicted variables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TenYearCHD – To be predicted. Risk of having a heart attack or stroke in the next 10 years.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Predictors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Demographic Risk Factors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– male: Gender of subject – Yes or No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– age: Age of subject at first examination 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– education: some high school (1), high school (2), some college/vocational college (3), college (4)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2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Curves and AUC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ROC – Receiver Operating Characteristics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AUC – Area Under the ROC Curve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825" y="2865600"/>
            <a:ext cx="4221325" cy="3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3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Curves and AUC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Logistic regression gives Probability forecasts for the given data point to be in a given bucket. • A threshold needs to be chosen to finally translate this probability to a bucket allocation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At a given threshold, we can evaluate the classification accuracy (accuracy, sensitivity, recall, kappa etc)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ROC curve tries to evaluate how well the regression has achieved the separation between the classes at all threshold values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4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Curves and AUC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ROC – Plot of True Positive Rate vs False Positive Rate, i.e., Sensitivity vs 1-Specificity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2620675"/>
            <a:ext cx="8154201" cy="3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5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Curves and AUC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AUC – Measures discrimination, i.e., ability to correctly classify those with and without CHD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If you randomly pick one person who HAS CHD and one who DOESN’T and run the model, the one with the higher probability should be from the high risk group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AUC is the percentage of randomly drawn such pairs for which the classification is done correctly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6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Curves and AUC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25" y="1693450"/>
            <a:ext cx="8229601" cy="41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7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ROC Curve Demo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http://www.navan.name/roc/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https://youtu.be/OAl6eAyP-yo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Debug Checklist:</a:t>
            </a:r>
            <a:endParaRPr b="1" sz="1600"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311700" y="1536633"/>
            <a:ext cx="8232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Follow the checklist to the letter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Look at the line number where the code broke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Search appropriately in Google the error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Look at stackoverflow, most people have similar errors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Read highly voted Stackoverflow comments only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Outcomes: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Atleast 30 lines of Python code/day. Debugged 10 errors. Independently.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Basic + Bonus. Outline of Machine Learning.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Positive Frame of mind and ready for the next steps (Decision Trees, Random Forests, Neural Networks)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</a:rPr>
              <a:t>Competitive Coding (Kaggle); Academic Research (IISc/IIIT/PGSSP), Startup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8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Kappa Metric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Accuracy can often be a misleading metric, when one category occurs more often than other in the given data-set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e.g: Occurrence of cancer in general population is 0.4%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If a prediction system blindly marks everyone as “No cancer”, it will 99.6% accurate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9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Kappa Metric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Q</a:t>
            </a:r>
            <a:r>
              <a:rPr lang="en-US" sz="2400"/>
              <a:t>uantifies how accurate the prediction algorithm is when compared to a random prediction</a:t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3" y="2332175"/>
            <a:ext cx="7790276" cy="2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413" y="4748125"/>
            <a:ext cx="3331169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0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/>
              <a:t>Kappa Metric</a:t>
            </a:r>
            <a:endParaRPr b="1"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Total= 30+357+9+2170=2566 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TotalAccuracy=(30+2170)/2566=0.857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PercTrue=(30+357)/2566 = 0.15; PercFalse=(9+2170)/2566 = 0.85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PredTrue=(30+9)/2566=0.015; PredFalse=(357+2170)/2566 = 0.985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randomAccuracy= 0.15*0.015 + 0.85*0.985 = 0.84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200"/>
              <a:t>Slightly better than random!</a:t>
            </a:r>
            <a:endParaRPr sz="22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656" y="703475"/>
            <a:ext cx="4169869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0" y="4537750"/>
            <a:ext cx="80962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1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Actuarial Statistics is a huge industry with market potential of over ~200 Billion/year. LIC has </a:t>
            </a:r>
            <a:r>
              <a:rPr lang="en-US" sz="2400"/>
              <a:t>released</a:t>
            </a:r>
            <a:r>
              <a:rPr lang="en-US" sz="2400"/>
              <a:t> a new product (“Yuva Jeevan”) and has hired you as Machine Learning Engineer to predict the average claim per year. We have a single attribute (age). How do we go about this?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00" y="3429000"/>
            <a:ext cx="4726731" cy="2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2"/>
          <p:cNvSpPr txBox="1"/>
          <p:nvPr>
            <p:ph idx="4294967295" type="body"/>
          </p:nvPr>
        </p:nvSpPr>
        <p:spPr>
          <a:xfrm>
            <a:off x="348336" y="1066800"/>
            <a:ext cx="8229600" cy="3028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/>
              <a:t>Demo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/>
              <a:t>1000 rows X 2 columns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/>
              <a:t>No missing values</a:t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/>
              <a:t>http://localhost:8888/notebooks/Downloads/DT_RF_Regression.ipynb</a:t>
            </a:r>
            <a:endParaRPr b="1" sz="1800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325" y="1066800"/>
            <a:ext cx="4138600" cy="44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3"/>
          <p:cNvSpPr txBox="1"/>
          <p:nvPr>
            <p:ph idx="4294967295" type="body"/>
          </p:nvPr>
        </p:nvSpPr>
        <p:spPr>
          <a:xfrm>
            <a:off x="348336" y="1066800"/>
            <a:ext cx="8229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chemeClr val="dk1"/>
                </a:solidFill>
              </a:rPr>
              <a:t>Decision Tree</a:t>
            </a:r>
            <a:r>
              <a:rPr b="1" lang="en-US" sz="1800" u="sng"/>
              <a:t> (Excercises)</a:t>
            </a:r>
            <a:r>
              <a:rPr b="1" i="0" lang="en-US" sz="1800" u="sng" cap="none" strike="noStrike">
                <a:solidFill>
                  <a:schemeClr val="dk1"/>
                </a:solidFill>
              </a:rPr>
              <a:t>:</a:t>
            </a:r>
            <a:endParaRPr b="1" u="sng"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en-US" sz="1800"/>
              <a:t>_1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Decision Tree based model to predict class of wines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r>
              <a:rPr lang="en-US" sz="1600"/>
              <a:t>_2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Build a decision tree model for Pima Diabetes dataset to predict diabetic cases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 u="sng"/>
              <a:t>Notes: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Its loved by the industry! (Because?)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An ensemble method of Decision Trees called Random Forest can model most tabular data incredibly well so much so that some courses only teach Random Forest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Source: </a:t>
            </a:r>
            <a:r>
              <a:rPr lang="en-US" sz="1800" u="sng">
                <a:solidFill>
                  <a:schemeClr val="accent2"/>
                </a:solidFill>
                <a:hlinkClick r:id="rId3"/>
              </a:rPr>
              <a:t>www.fast.ai</a:t>
            </a:r>
            <a:endParaRPr sz="16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03"/>
          <p:cNvSpPr txBox="1"/>
          <p:nvPr/>
        </p:nvSpPr>
        <p:spPr>
          <a:xfrm>
            <a:off x="4267200" y="2233422"/>
            <a:ext cx="49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Sol: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DecisionTree_Wine.ipynb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4"/>
          <p:cNvSpPr txBox="1"/>
          <p:nvPr>
            <p:ph idx="4294967295" type="body"/>
          </p:nvPr>
        </p:nvSpPr>
        <p:spPr>
          <a:xfrm>
            <a:off x="542350" y="2878100"/>
            <a:ext cx="507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r>
              <a:rPr b="1" lang="en-US" sz="1800"/>
              <a:t>y</a:t>
            </a:r>
            <a:r>
              <a:rPr b="1" i="0" lang="en-US" sz="18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ou! </a:t>
            </a:r>
            <a:r>
              <a:rPr b="1" lang="en-US" sz="1800"/>
              <a:t>Questions?</a:t>
            </a:r>
            <a:endParaRPr b="1"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Jayanth Rasamsetti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Founder &amp; Chief Scientist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hlinkClick r:id="rId3"/>
              </a:rPr>
              <a:t>www.sgmoid.com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Columbia University (MS)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IIT Madras (B.Tech &amp; M.Tech)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jr3281@columbia.edu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https://www.linkedin.com/in/jayanthr/</a:t>
            </a:r>
            <a:endParaRPr sz="1400"/>
          </a:p>
        </p:txBody>
      </p:sp>
      <p:pic>
        <p:nvPicPr>
          <p:cNvPr id="748" name="Google Shape;74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198" y="2717525"/>
            <a:ext cx="3657126" cy="235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365234" y="1066800"/>
            <a:ext cx="82296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What is a decision tree?</a:t>
            </a:r>
            <a:endParaRPr sz="1800">
              <a:solidFill>
                <a:schemeClr val="dk1"/>
              </a:solidFill>
            </a:endParaRPr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Lets Play a Game: Guess the Animal</a:t>
            </a:r>
            <a:endParaRPr b="1" sz="1800">
              <a:solidFill>
                <a:schemeClr val="dk1"/>
              </a:solidFill>
            </a:endParaRPr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I am thinking of an Animal. You can ask a set of questions (on features of the animal)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Can you guess the animal based on my answers?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-US" sz="1800">
                <a:solidFill>
                  <a:schemeClr val="dk1"/>
                </a:solidFill>
              </a:rPr>
              <a:t>Conditions: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Only Yes/No questions or questions on a single attribute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No questions based on the animal name itself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Let’s begin!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/>
        </p:nvSpPr>
        <p:spPr>
          <a:xfrm>
            <a:off x="365225" y="1066800"/>
            <a:ext cx="22140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Guess the animal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Questions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1) How many legs?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2) Does it fly?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3) Wild animal?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4) Nocturnal?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5) Fur/Feather?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6) Farm Animal?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24" y="1213800"/>
            <a:ext cx="6366525" cy="45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365225" y="1066800"/>
            <a:ext cx="30738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Larger Picture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1) We have lots of possible animals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2) Each has a set of attributes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3) Look at 1 attribute at a time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4) Narrow down the class label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25" y="1085987"/>
            <a:ext cx="5350599" cy="46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Wipro Master Colors">
      <a:dk1>
        <a:srgbClr val="000000"/>
      </a:dk1>
      <a:lt1>
        <a:srgbClr val="FFFFFF"/>
      </a:lt1>
      <a:dk2>
        <a:srgbClr val="3C3D48"/>
      </a:dk2>
      <a:lt2>
        <a:srgbClr val="CFD0D7"/>
      </a:lt2>
      <a:accent1>
        <a:srgbClr val="03A2DF"/>
      </a:accent1>
      <a:accent2>
        <a:srgbClr val="81C240"/>
      </a:accent2>
      <a:accent3>
        <a:srgbClr val="A757A0"/>
      </a:accent3>
      <a:accent4>
        <a:srgbClr val="FECD07"/>
      </a:accent4>
      <a:accent5>
        <a:srgbClr val="EE2D30"/>
      </a:accent5>
      <a:accent6>
        <a:srgbClr val="A1A2B1"/>
      </a:accent6>
      <a:hlink>
        <a:srgbClr val="81C240"/>
      </a:hlink>
      <a:folHlink>
        <a:srgbClr val="68CF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